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0" r:id="rId3"/>
    <p:sldId id="258" r:id="rId4"/>
    <p:sldId id="261" r:id="rId5"/>
    <p:sldId id="262" r:id="rId6"/>
    <p:sldId id="263" r:id="rId7"/>
    <p:sldId id="264" r:id="rId8"/>
    <p:sldId id="257" r:id="rId9"/>
    <p:sldId id="266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E64-41E6-A36A-C9BB5A6E5BB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E64-41E6-A36A-C9BB5A6E5BB5}"/>
              </c:ext>
            </c:extLst>
          </c:dPt>
          <c:dLbls>
            <c:dLbl>
              <c:idx val="0"/>
              <c:layout>
                <c:manualLayout>
                  <c:x val="0"/>
                  <c:y val="0.16050597605716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ED12E0C-6E9C-4EB2-8319-D97B11EEAD5A}" type="CATEGORYNAME">
                      <a:rPr lang="ru-RU" sz="2800" b="1" i="0" u="none" strike="noStrike" kern="1200" spc="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Gotham Pro Black" panose="02000903040000020004" pitchFamily="50" charset="0"/>
                        <a:ea typeface="+mn-ea"/>
                        <a:cs typeface="Gotham Pro Black" panose="02000903040000020004" pitchFamily="50" charset="0"/>
                      </a:rPr>
                      <a:pPr>
                        <a:defRPr/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310521790812945"/>
                      <c:h val="0.2258463380995646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E64-41E6-A36A-C9BB5A6E5BB5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C7E73ED-DF9E-4EBF-B21D-2667592B2679}" type="CATEGORYNAME">
                      <a:rPr lang="ru-RU" sz="2800">
                        <a:solidFill>
                          <a:schemeClr val="accent1">
                            <a:lumMod val="50000"/>
                          </a:schemeClr>
                        </a:solidFill>
                        <a:latin typeface="Gotham Pro Black" panose="02000903040000020004" pitchFamily="50" charset="0"/>
                        <a:cs typeface="Gotham Pro Black" panose="02000903040000020004" pitchFamily="50" charset="0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E64-41E6-A36A-C9BB5A6E5BB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Господа</c:v>
                </c:pt>
                <c:pt idx="1">
                  <c:v>Дамы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0.69</c:v>
                </c:pt>
                <c:pt idx="1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64-41E6-A36A-C9BB5A6E5BB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25-30 лет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85-49C2-8E5E-1A3723D7B91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31-35 лет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85-49C2-8E5E-1A3723D7B91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36-40 лет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0.00%</c:formatCode>
                <c:ptCount val="1"/>
                <c:pt idx="0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85-49C2-8E5E-1A3723D7B91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более 40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0%</c:formatCode>
                <c:ptCount val="1"/>
                <c:pt idx="0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85-49C2-8E5E-1A3723D7B9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0969000"/>
        <c:axId val="550972280"/>
      </c:barChart>
      <c:catAx>
        <c:axId val="5509690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0972280"/>
        <c:crosses val="autoZero"/>
        <c:auto val="1"/>
        <c:lblAlgn val="ctr"/>
        <c:lblOffset val="100"/>
        <c:noMultiLvlLbl val="0"/>
      </c:catAx>
      <c:valAx>
        <c:axId val="550972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550969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C44-49BD-AD0D-425E2FD475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C44-49BD-AD0D-425E2FD4754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C44-49BD-AD0D-425E2FD4754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C44-49BD-AD0D-425E2FD475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Gotham Pro Black" panose="02000903040000020004" pitchFamily="50" charset="0"/>
                    <a:ea typeface="+mn-ea"/>
                    <a:cs typeface="Gotham Pro Black" panose="02000903040000020004" pitchFamily="50" charset="0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Гуманитарное</c:v>
                </c:pt>
                <c:pt idx="1">
                  <c:v>Техническое </c:v>
                </c:pt>
                <c:pt idx="2">
                  <c:v>Экономическое </c:v>
                </c:pt>
                <c:pt idx="3">
                  <c:v>Прочее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</c:v>
                </c:pt>
                <c:pt idx="1">
                  <c:v>57</c:v>
                </c:pt>
                <c:pt idx="2">
                  <c:v>15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44-49BD-AD0D-425E2FD4754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ea typeface="+mn-ea"/>
                <a:cs typeface="Gotham Pro Black" panose="02000903040000020004" pitchFamily="50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ea typeface="+mn-ea"/>
                <a:cs typeface="Gotham Pro Black" panose="02000903040000020004" pitchFamily="50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ea typeface="+mn-ea"/>
                <a:cs typeface="Gotham Pro Black" panose="02000903040000020004" pitchFamily="50" charset="0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ea typeface="+mn-ea"/>
                <a:cs typeface="Gotham Pro Black" panose="02000903040000020004" pitchFamily="50" charset="0"/>
              </a:defRPr>
            </a:pPr>
            <a:endParaRPr lang="ru-RU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accent1">
                  <a:lumMod val="50000"/>
                </a:schemeClr>
              </a:solidFill>
              <a:latin typeface="Gotham Pro Black" panose="02000903040000020004" pitchFamily="50" charset="0"/>
              <a:ea typeface="+mn-ea"/>
              <a:cs typeface="Gotham Pro Black" panose="02000903040000020004" pitchFamily="50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F68-4ADF-822E-6107DFB6EF5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F68-4ADF-822E-6107DFB6EF5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F68-4ADF-822E-6107DFB6EF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lt1"/>
                    </a:solidFill>
                    <a:latin typeface="Gotham Pro Black" panose="02000903040000020004" pitchFamily="50" charset="0"/>
                    <a:ea typeface="+mn-ea"/>
                    <a:cs typeface="Gotham Pro Black" panose="02000903040000020004" pitchFamily="50" charset="0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Менеджеры высшего звена</c:v>
                </c:pt>
                <c:pt idx="1">
                  <c:v>Менеджеры среднего звена</c:v>
                </c:pt>
                <c:pt idx="2">
                  <c:v>Менеджеры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0.51</c:v>
                </c:pt>
                <c:pt idx="1">
                  <c:v>0.35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68-4ADF-822E-6107DFB6EF5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ea typeface="+mn-ea"/>
                <a:cs typeface="Gotham Pro Black" panose="02000903040000020004" pitchFamily="50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ea typeface="+mn-ea"/>
                <a:cs typeface="Gotham Pro Black" panose="02000903040000020004" pitchFamily="50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ea typeface="+mn-ea"/>
                <a:cs typeface="Gotham Pro Black" panose="02000903040000020004" pitchFamily="50" charset="0"/>
              </a:defRPr>
            </a:pPr>
            <a:endParaRPr lang="ru-RU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accent1">
                  <a:lumMod val="50000"/>
                </a:schemeClr>
              </a:solidFill>
              <a:latin typeface="Gotham Pro Black" panose="02000903040000020004" pitchFamily="50" charset="0"/>
              <a:ea typeface="+mn-ea"/>
              <a:cs typeface="Gotham Pro Black" panose="02000903040000020004" pitchFamily="50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3-5 лет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0.0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46-42CC-8F90-5EB7C555B49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6-8 лет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0.0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46-42CC-8F90-5EB7C555B49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9-11 лет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46-42CC-8F90-5EB7C555B49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12-14 лет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0.0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46-42CC-8F90-5EB7C555B49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15 и более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0.0</c:formatCode>
                <c:ptCount val="1"/>
                <c:pt idx="0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46-42CC-8F90-5EB7C555B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0969000"/>
        <c:axId val="550972280"/>
      </c:barChart>
      <c:catAx>
        <c:axId val="5509690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0972280"/>
        <c:crosses val="autoZero"/>
        <c:auto val="1"/>
        <c:lblAlgn val="ctr"/>
        <c:lblOffset val="100"/>
        <c:noMultiLvlLbl val="0"/>
      </c:catAx>
      <c:valAx>
        <c:axId val="550972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550969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"/>
          <c:y val="0.8561948907360426"/>
          <c:w val="1"/>
          <c:h val="0.12974261012902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0.45761</cdr:y>
    </cdr:from>
    <cdr:to>
      <cdr:x>0.69171</cdr:x>
      <cdr:y>0.63813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79547" y="1991458"/>
          <a:ext cx="1372502" cy="785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800" b="1" dirty="0" smtClean="0">
              <a:solidFill>
                <a:schemeClr val="bg1"/>
              </a:solidFill>
              <a:latin typeface="Gotham Pro Black" panose="02000903040000020004" pitchFamily="50" charset="0"/>
              <a:cs typeface="Gotham Pro Black" panose="02000903040000020004" pitchFamily="50" charset="0"/>
            </a:rPr>
            <a:t>69%</a:t>
          </a:r>
          <a:endParaRPr lang="ru-RU" sz="2800" b="1" dirty="0">
            <a:solidFill>
              <a:schemeClr val="bg1"/>
            </a:solidFill>
            <a:latin typeface="Gotham Pro Black" panose="02000903040000020004" pitchFamily="50" charset="0"/>
            <a:cs typeface="Gotham Pro Black" panose="02000903040000020004" pitchFamily="50" charset="0"/>
          </a:endParaRPr>
        </a:p>
      </cdr:txBody>
    </cdr:sp>
  </cdr:relSizeAnchor>
  <cdr:relSizeAnchor xmlns:cdr="http://schemas.openxmlformats.org/drawingml/2006/chartDrawing">
    <cdr:from>
      <cdr:x>0.29368</cdr:x>
      <cdr:y>0.20611</cdr:y>
    </cdr:from>
    <cdr:to>
      <cdr:x>0.48131</cdr:x>
      <cdr:y>0.35585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102512" y="896983"/>
          <a:ext cx="1343267" cy="6516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marL="0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89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377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566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754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943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131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320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509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800" b="1" dirty="0">
              <a:solidFill>
                <a:schemeClr val="bg1"/>
              </a:solidFill>
              <a:latin typeface="Gotham Pro Black" panose="02000903040000020004" pitchFamily="50" charset="0"/>
              <a:cs typeface="Gotham Pro Black" panose="02000903040000020004" pitchFamily="50" charset="0"/>
            </a:rPr>
            <a:t>31</a:t>
          </a:r>
          <a:r>
            <a:rPr lang="ru-RU" sz="2800" b="1" dirty="0">
              <a:solidFill>
                <a:schemeClr val="bg1"/>
              </a:solidFill>
              <a:latin typeface="Gotham Pro Black" panose="02000903040000020004" pitchFamily="50" charset="0"/>
              <a:cs typeface="Gotham Pro Black" panose="02000903040000020004" pitchFamily="50" charset="0"/>
            </a:rPr>
            <a:t>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0.37461</cdr:x>
      <cdr:y>0.5</cdr:y>
    </cdr:from>
    <cdr:to>
      <cdr:x>0.47279</cdr:x>
      <cdr:y>0.62368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31049" y="2541715"/>
          <a:ext cx="663343" cy="628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chemeClr val="bg1"/>
              </a:solidFill>
              <a:latin typeface="Gotham Pro Black" panose="02000903040000020004" pitchFamily="50" charset="0"/>
              <a:cs typeface="Gotham Pro Black" panose="02000903040000020004" pitchFamily="50" charset="0"/>
            </a:rPr>
            <a:t>41%</a:t>
          </a:r>
          <a:endParaRPr lang="ru-RU" sz="1800" b="1" dirty="0">
            <a:solidFill>
              <a:schemeClr val="bg1"/>
            </a:solidFill>
            <a:latin typeface="Gotham Pro Black" panose="02000903040000020004" pitchFamily="50" charset="0"/>
            <a:cs typeface="Gotham Pro Black" panose="02000903040000020004" pitchFamily="50" charset="0"/>
          </a:endParaRPr>
        </a:p>
      </cdr:txBody>
    </cdr:sp>
  </cdr:relSizeAnchor>
  <cdr:relSizeAnchor xmlns:cdr="http://schemas.openxmlformats.org/drawingml/2006/chartDrawing">
    <cdr:from>
      <cdr:x>0.52801</cdr:x>
      <cdr:y>0.65301</cdr:y>
    </cdr:from>
    <cdr:to>
      <cdr:x>0.6446</cdr:x>
      <cdr:y>0.76313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67438" y="3319553"/>
          <a:ext cx="787729" cy="5597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chemeClr val="bg1"/>
              </a:solidFill>
              <a:latin typeface="Gotham Pro Black" panose="02000903040000020004" pitchFamily="50" charset="0"/>
              <a:cs typeface="Gotham Pro Black" panose="02000903040000020004" pitchFamily="50" charset="0"/>
            </a:rPr>
            <a:t>36%</a:t>
          </a:r>
          <a:endParaRPr lang="ru-RU" sz="2000" b="1" dirty="0">
            <a:solidFill>
              <a:schemeClr val="bg1"/>
            </a:solidFill>
            <a:latin typeface="Gotham Pro Black" panose="02000903040000020004" pitchFamily="50" charset="0"/>
            <a:cs typeface="Gotham Pro Black" panose="02000903040000020004" pitchFamily="50" charset="0"/>
          </a:endParaRPr>
        </a:p>
      </cdr:txBody>
    </cdr:sp>
  </cdr:relSizeAnchor>
  <cdr:relSizeAnchor xmlns:cdr="http://schemas.openxmlformats.org/drawingml/2006/chartDrawing">
    <cdr:from>
      <cdr:x>0.70587</cdr:x>
      <cdr:y>0.7535</cdr:y>
    </cdr:from>
    <cdr:to>
      <cdr:x>0.82359</cdr:x>
      <cdr:y>0.88492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769122" y="3830364"/>
          <a:ext cx="795380" cy="6680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chemeClr val="bg1"/>
              </a:solidFill>
              <a:latin typeface="Gotham Pro Black" panose="02000903040000020004" pitchFamily="50" charset="0"/>
              <a:cs typeface="Gotham Pro Black" panose="02000903040000020004" pitchFamily="50" charset="0"/>
            </a:rPr>
            <a:t>23%</a:t>
          </a:r>
          <a:endParaRPr lang="ru-RU" sz="2000" b="1" dirty="0">
            <a:solidFill>
              <a:schemeClr val="bg1"/>
            </a:solidFill>
            <a:latin typeface="Gotham Pro Black" panose="02000903040000020004" pitchFamily="50" charset="0"/>
            <a:cs typeface="Gotham Pro Black" panose="02000903040000020004" pitchFamily="50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0.31504</cdr:x>
      <cdr:y>0.24216</cdr:y>
    </cdr:from>
    <cdr:to>
      <cdr:x>0.43777</cdr:x>
      <cdr:y>0.36489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60677" y="1312180"/>
          <a:ext cx="997527" cy="665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0.31504</cdr:x>
      <cdr:y>0.24216</cdr:y>
    </cdr:from>
    <cdr:to>
      <cdr:x>0.43777</cdr:x>
      <cdr:y>0.36489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60677" y="1312180"/>
          <a:ext cx="997527" cy="665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0.32014</cdr:x>
      <cdr:y>0.75094</cdr:y>
    </cdr:from>
    <cdr:to>
      <cdr:x>0.41832</cdr:x>
      <cdr:y>0.93196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02125" y="4069067"/>
          <a:ext cx="798007" cy="980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>
              <a:solidFill>
                <a:schemeClr val="bg1"/>
              </a:solidFill>
            </a:rPr>
            <a:t>5</a:t>
          </a:r>
          <a:r>
            <a:rPr lang="ru-RU" sz="2000" b="1" dirty="0" smtClean="0">
              <a:solidFill>
                <a:schemeClr val="bg1"/>
              </a:solidFill>
            </a:rPr>
            <a:t>%</a:t>
          </a:r>
          <a:endParaRPr lang="ru-RU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0.44493</cdr:x>
      <cdr:y>0.69467</cdr:y>
    </cdr:from>
    <cdr:to>
      <cdr:x>0.56153</cdr:x>
      <cdr:y>0.77501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16351" y="3764162"/>
          <a:ext cx="947725" cy="4353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</a:rPr>
            <a:t>8%</a:t>
          </a:r>
          <a:endParaRPr lang="ru-RU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0.75948</cdr:x>
      <cdr:y>0.45278</cdr:y>
    </cdr:from>
    <cdr:to>
      <cdr:x>0.85766</cdr:x>
      <cdr:y>0.54722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173027" y="2453437"/>
          <a:ext cx="798007" cy="5117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</a:rPr>
            <a:t>59%</a:t>
          </a:r>
          <a:endParaRPr lang="ru-RU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0.614</cdr:x>
      <cdr:y>0.62094</cdr:y>
    </cdr:from>
    <cdr:to>
      <cdr:x>0.686</cdr:x>
      <cdr:y>0.69928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990592" y="3364654"/>
          <a:ext cx="585216" cy="4245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0.59083</cdr:x>
      <cdr:y>0.67837</cdr:y>
    </cdr:from>
    <cdr:to>
      <cdr:x>0.71683</cdr:x>
      <cdr:y>0.81562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802239" y="3675888"/>
          <a:ext cx="1024128" cy="7437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</a:rPr>
            <a:t>26%</a:t>
          </a:r>
          <a:endParaRPr lang="ru-RU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0.09177</cdr:x>
      <cdr:y>0.06997</cdr:y>
    </cdr:from>
    <cdr:to>
      <cdr:x>0.5</cdr:x>
      <cdr:y>0.18701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45885" y="379144"/>
          <a:ext cx="3318115" cy="63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marL="0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89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377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566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754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943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131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320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509" algn="l" defTabSz="914377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rPr>
            <a:t>Средний стаж – </a:t>
          </a:r>
          <a:r>
            <a:rPr lang="en-US" sz="20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rPr>
            <a:t>16 </a:t>
          </a:r>
          <a:r>
            <a:rPr lang="ru-RU" sz="2000" b="1" dirty="0" smtClean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rPr>
            <a:t>лет</a:t>
          </a:r>
          <a:endParaRPr lang="ru-RU" sz="2000" b="1" dirty="0">
            <a:solidFill>
              <a:schemeClr val="accent1">
                <a:lumMod val="50000"/>
              </a:schemeClr>
            </a:solidFill>
            <a:latin typeface="Arial Narrow" panose="020B0606020202030204" pitchFamily="34" charset="0"/>
          </a:endParaRPr>
        </a:p>
        <a:p xmlns:a="http://schemas.openxmlformats.org/drawingml/2006/main">
          <a:endParaRPr lang="ru-RU" sz="20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D0024-6FD5-4A91-A4A6-F68160D305A7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91AE8-6F7F-40B5-BA61-22DB0C846C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99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20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4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754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95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495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658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908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758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82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39931-ABB4-47A8-BCD5-41FCA3E719C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133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445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373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77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48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251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77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462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8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763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0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57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F6CFE-260D-4166-B891-9F633CFB4539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E3944-D948-40EF-AD09-6C7A29C48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58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7D724621-6DDE-2142-B196-3F2D3B77A0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363287"/>
            <a:ext cx="8229600" cy="4553535"/>
          </a:xfrm>
        </p:spPr>
        <p:txBody>
          <a:bodyPr>
            <a:normAutofit/>
          </a:bodyPr>
          <a:lstStyle/>
          <a:p>
            <a:pPr algn="ctr" eaLnBrk="1" hangingPunct="1">
              <a:buClr>
                <a:schemeClr val="tx2"/>
              </a:buClr>
              <a:buFontTx/>
              <a:buChar char="•"/>
            </a:pPr>
            <a:endParaRPr lang="ru-RU" altLang="ru-RU" sz="3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indent="-648000" algn="ctr">
              <a:buClr>
                <a:schemeClr val="tx2"/>
              </a:buClr>
              <a:buFontTx/>
              <a:buChar char="•"/>
            </a:pPr>
            <a:r>
              <a:rPr lang="en-US" altLang="ru-RU" sz="3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Rubik Light" pitchFamily="2" charset="-79"/>
              </a:rPr>
              <a:t>25-30 </a:t>
            </a:r>
            <a:r>
              <a:rPr lang="ru-RU" altLang="ru-RU" sz="3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Rubik Light" pitchFamily="2" charset="-79"/>
              </a:rPr>
              <a:t>лет</a:t>
            </a:r>
            <a:endParaRPr lang="ru-RU" altLang="ru-RU" sz="3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indent="-648000" algn="ctr">
              <a:buClr>
                <a:schemeClr val="tx2"/>
              </a:buClr>
              <a:buFontTx/>
              <a:buChar char="•"/>
            </a:pPr>
            <a:endParaRPr lang="ru-RU" altLang="ru-RU" sz="3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indent="-648000" algn="ctr">
              <a:buClr>
                <a:schemeClr val="tx2"/>
              </a:buClr>
              <a:buFontTx/>
              <a:buChar char="•"/>
            </a:pPr>
            <a:r>
              <a:rPr lang="en-US" alt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Rubik Light" pitchFamily="2" charset="-79"/>
              </a:rPr>
              <a:t>Edtech</a:t>
            </a:r>
            <a:r>
              <a:rPr lang="en-US" altLang="ru-RU" sz="3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Rubik Light" pitchFamily="2" charset="-79"/>
              </a:rPr>
              <a:t> </a:t>
            </a:r>
            <a:r>
              <a:rPr lang="ru-RU" altLang="ru-RU" sz="3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Rubik Light" pitchFamily="2" charset="-79"/>
              </a:rPr>
              <a:t>и </a:t>
            </a:r>
            <a:r>
              <a:rPr lang="en-US" altLang="ru-RU" sz="3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Rubik Light" pitchFamily="2" charset="-79"/>
              </a:rPr>
              <a:t>Digital</a:t>
            </a:r>
            <a:endParaRPr lang="ru-RU" altLang="ru-RU" sz="3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indent="-648000" algn="ctr">
              <a:buClr>
                <a:schemeClr val="tx2"/>
              </a:buClr>
              <a:buFontTx/>
              <a:buChar char="•"/>
            </a:pPr>
            <a:endParaRPr lang="ru-RU" altLang="ru-RU" sz="3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indent="-648000" algn="ctr">
              <a:buClr>
                <a:schemeClr val="tx2"/>
              </a:buClr>
              <a:buFontTx/>
              <a:buChar char="•"/>
            </a:pPr>
            <a:r>
              <a:rPr lang="ru-RU" altLang="ru-RU" sz="36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Rubik Light" pitchFamily="2" charset="-79"/>
              </a:rPr>
              <a:t>Облегченное поступление</a:t>
            </a:r>
            <a:endParaRPr lang="ru-RU" altLang="ru-RU" sz="3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ru-RU" altLang="ru-RU" sz="3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2A6E22D-6B3F-2C41-99C4-13AE907FEA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4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5E2DA3-B83F-3443-87BD-3C2B7B1897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297246" y="2077774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Забота:</a:t>
            </a:r>
          </a:p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о себе, о коллегах и окружении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4810164" y="2127243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Массовый запрос на уникальность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9323082" y="2107292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Конструктор программ</a:t>
            </a:r>
          </a:p>
          <a:p>
            <a:pPr algn="ctr"/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2 варианта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7013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5E2DA3-B83F-3443-87BD-3C2B7B1897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297246" y="2077774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2010</a:t>
            </a:r>
            <a:endParaRPr lang="en-US" altLang="ru-RU" sz="2880" b="1" dirty="0" smtClean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algn="ctr"/>
            <a:endParaRPr lang="ru-RU" altLang="ru-RU" sz="2880" b="1" dirty="0" smtClean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algn="ctr"/>
            <a:r>
              <a:rPr lang="en-US" altLang="ru-RU" sz="2880" b="1" dirty="0" err="1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iMBA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3305858" y="2077774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2016</a:t>
            </a:r>
          </a:p>
          <a:p>
            <a:pPr algn="ctr"/>
            <a:endParaRPr lang="en-US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Blended MBA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6314470" y="2077774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2020</a:t>
            </a:r>
          </a:p>
          <a:p>
            <a:pPr algn="ctr"/>
            <a:endParaRPr lang="en-US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Blended MBA </a:t>
            </a:r>
          </a:p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+</a:t>
            </a:r>
          </a:p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Online MBA</a:t>
            </a:r>
            <a:endParaRPr lang="en-US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9323082" y="2107292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2021</a:t>
            </a:r>
          </a:p>
          <a:p>
            <a:pPr algn="ctr"/>
            <a:endParaRPr lang="en-US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  <a:p>
            <a:pPr algn="ctr"/>
            <a:r>
              <a:rPr lang="en-US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MBA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2873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04E111-C49A-F645-BB1C-8C654434BF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299895823"/>
              </p:ext>
            </p:extLst>
          </p:nvPr>
        </p:nvGraphicFramePr>
        <p:xfrm>
          <a:off x="2116985" y="1102022"/>
          <a:ext cx="7159095" cy="4351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0721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04E111-C49A-F645-BB1C-8C654434BF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sp>
        <p:nvSpPr>
          <p:cNvPr id="4" name="TextBox 1"/>
          <p:cNvSpPr txBox="1"/>
          <p:nvPr/>
        </p:nvSpPr>
        <p:spPr>
          <a:xfrm>
            <a:off x="3231832" y="955890"/>
            <a:ext cx="4941926" cy="63419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cs typeface="Gotham Pro Black" panose="02000903040000020004" pitchFamily="50" charset="0"/>
              </a:rPr>
              <a:t>Средний возраст –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cs typeface="Gotham Pro Black" panose="02000903040000020004" pitchFamily="50" charset="0"/>
              </a:rPr>
              <a:t>3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cs typeface="Gotham Pro Black" panose="02000903040000020004" pitchFamily="50" charset="0"/>
              </a:rPr>
              <a:t>7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cs typeface="Gotham Pro Black" panose="02000903040000020004" pitchFamily="50" charset="0"/>
              </a:rPr>
              <a:t>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Gotham Pro Black" panose="02000903040000020004" pitchFamily="50" charset="0"/>
                <a:cs typeface="Gotham Pro Black" panose="02000903040000020004" pitchFamily="50" charset="0"/>
              </a:rPr>
              <a:t>лет</a:t>
            </a:r>
          </a:p>
          <a:p>
            <a:endParaRPr lang="ru-RU" sz="2000" b="1" dirty="0">
              <a:solidFill>
                <a:schemeClr val="accent1">
                  <a:lumMod val="50000"/>
                </a:schemeClr>
              </a:solidFill>
              <a:latin typeface="Gotham Pro Black" panose="02000903040000020004" pitchFamily="50" charset="0"/>
              <a:cs typeface="Gotham Pro Black" panose="02000903040000020004" pitchFamily="50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8500717"/>
              </p:ext>
            </p:extLst>
          </p:nvPr>
        </p:nvGraphicFramePr>
        <p:xfrm>
          <a:off x="3171746" y="1287208"/>
          <a:ext cx="6756401" cy="5083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13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04E111-C49A-F645-BB1C-8C654434BF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11163929"/>
              </p:ext>
            </p:extLst>
          </p:nvPr>
        </p:nvGraphicFramePr>
        <p:xfrm>
          <a:off x="2153613" y="724771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4102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04E111-C49A-F645-BB1C-8C654434BF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24724894"/>
              </p:ext>
            </p:extLst>
          </p:nvPr>
        </p:nvGraphicFramePr>
        <p:xfrm>
          <a:off x="2126778" y="497570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025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04E111-C49A-F645-BB1C-8C654434BF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20805724"/>
              </p:ext>
            </p:extLst>
          </p:nvPr>
        </p:nvGraphicFramePr>
        <p:xfrm>
          <a:off x="1952562" y="724771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6810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5E2DA3-B83F-3443-87BD-3C2B7B1897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297246" y="2077774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ОНЛАЙН ОБУЧЕНИЕ</a:t>
            </a:r>
            <a:br>
              <a:rPr lang="ru-RU" altLang="ru-RU" sz="2880" b="1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</a:br>
            <a:r>
              <a:rPr lang="ru-RU" altLang="ru-RU" sz="2880" b="1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(синх/асинх)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3305858" y="2077774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СМЕШАННОЕ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6314470" y="2077774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dirty="0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ГИБРИДНОЕ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8183A70A-7E99-A842-84E4-235BB2ED3803}"/>
              </a:ext>
            </a:extLst>
          </p:cNvPr>
          <p:cNvSpPr txBox="1">
            <a:spLocks/>
          </p:cNvSpPr>
          <p:nvPr/>
        </p:nvSpPr>
        <p:spPr>
          <a:xfrm>
            <a:off x="9323082" y="2107292"/>
            <a:ext cx="2602379" cy="2567378"/>
          </a:xfrm>
          <a:prstGeom prst="rect">
            <a:avLst/>
          </a:prstGeom>
          <a:ln>
            <a:solidFill>
              <a:srgbClr val="24406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880" b="1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ОНЛАЙН ОБУЧЕНИЕ</a:t>
            </a:r>
            <a:br>
              <a:rPr lang="ru-RU" altLang="ru-RU" sz="2880" b="1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</a:br>
            <a:r>
              <a:rPr lang="ru-RU" altLang="ru-RU" sz="2880" b="1" smtClean="0">
                <a:solidFill>
                  <a:srgbClr val="244061"/>
                </a:solidFill>
                <a:latin typeface="Arial Narrow" panose="020B0606020202030204" pitchFamily="34" charset="0"/>
                <a:cs typeface="Rubik Light" pitchFamily="2" charset="-79"/>
              </a:rPr>
              <a:t>(синх/асинх)</a:t>
            </a:r>
            <a:endParaRPr lang="ru-RU" altLang="ru-RU" sz="2880" b="1" dirty="0">
              <a:solidFill>
                <a:srgbClr val="244061"/>
              </a:solidFill>
              <a:latin typeface="Arial Narrow" panose="020B0606020202030204" pitchFamily="34" charset="0"/>
              <a:cs typeface="Rubik Ligh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6124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5E2DA3-B83F-3443-87BD-3C2B7B1897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324" y="5916237"/>
            <a:ext cx="1707422" cy="4544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/>
          <a:srcRect l="58057" t="14534" r="22971" b="17793"/>
          <a:stretch/>
        </p:blipFill>
        <p:spPr>
          <a:xfrm>
            <a:off x="3171746" y="116540"/>
            <a:ext cx="7839456" cy="674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83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92</Words>
  <Application>Microsoft Office PowerPoint</Application>
  <PresentationFormat>Широкоэкранный</PresentationFormat>
  <Paragraphs>53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Gotham Pro Black</vt:lpstr>
      <vt:lpstr>Rubik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Российская Академия народного хозяйства и государственной службы при Президенте РФ</dc:title>
  <dc:creator>Кузнецов Алексей Петрович</dc:creator>
  <cp:lastModifiedBy>Кузнецов Алексей Петрович</cp:lastModifiedBy>
  <cp:revision>7</cp:revision>
  <dcterms:created xsi:type="dcterms:W3CDTF">2020-10-23T12:18:15Z</dcterms:created>
  <dcterms:modified xsi:type="dcterms:W3CDTF">2021-09-28T12:33:39Z</dcterms:modified>
</cp:coreProperties>
</file>